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324" r:id="rId4"/>
    <p:sldId id="309" r:id="rId5"/>
    <p:sldId id="311" r:id="rId6"/>
    <p:sldId id="310" r:id="rId7"/>
    <p:sldId id="312" r:id="rId8"/>
    <p:sldId id="313" r:id="rId9"/>
    <p:sldId id="322" r:id="rId10"/>
    <p:sldId id="315" r:id="rId11"/>
    <p:sldId id="316" r:id="rId12"/>
    <p:sldId id="317" r:id="rId13"/>
    <p:sldId id="31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A78"/>
    <a:srgbClr val="EFDC6B"/>
    <a:srgbClr val="F7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93" autoAdjust="0"/>
    <p:restoredTop sz="94660"/>
  </p:normalViewPr>
  <p:slideViewPr>
    <p:cSldViewPr snapToGrid="0">
      <p:cViewPr>
        <p:scale>
          <a:sx n="68" d="100"/>
          <a:sy n="68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11/20/13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11/20/13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gif"/><Relationship Id="rId18" Type="http://schemas.openxmlformats.org/officeDocument/2006/relationships/image" Target="../media/image3.jpe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11/20/13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pic>
        <p:nvPicPr>
          <p:cNvPr id="8" name="Picture 2" descr="http://www.bu.edu/nassr-2013/files/2012/08/logo.gif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550336" y="1139511"/>
            <a:ext cx="641664" cy="641664"/>
          </a:xfrm>
          <a:prstGeom prst="rect">
            <a:avLst/>
          </a:prstGeom>
          <a:noFill/>
        </p:spPr>
      </p:pic>
      <p:pic>
        <p:nvPicPr>
          <p:cNvPr id="9" name="Picture 53" descr="http://confucius.umn.edu/images/startalk_logo_4web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 rot="5400000">
            <a:off x="10910208" y="2420881"/>
            <a:ext cx="1925392" cy="638192"/>
          </a:xfrm>
          <a:prstGeom prst="rect">
            <a:avLst/>
          </a:prstGeom>
          <a:noFill/>
        </p:spPr>
      </p:pic>
      <p:pic>
        <p:nvPicPr>
          <p:cNvPr id="10" name="Picture 9" descr="大学组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 rot="5400000">
            <a:off x="11271774" y="3973752"/>
            <a:ext cx="1198610" cy="6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liconangle.com/files/2012/07/Yahoo-CEO-Marissa-Mayer.jpeg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te.net/storyimage/PN/20110817/NEWS/708179647/EP/1/1/EP-708179647.jpg" TargetMode="External"/><Relationship Id="rId4" Type="http://schemas.openxmlformats.org/officeDocument/2006/relationships/image" Target="../media/image13.jpeg"/><Relationship Id="rId5" Type="http://schemas.openxmlformats.org/officeDocument/2006/relationships/hyperlink" Target="http://www.toptenz.net/top-10-shortest-nba-players.php?wpst=1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1497" y="875211"/>
            <a:ext cx="9078686" cy="205304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Day 2 Activity </a:t>
            </a:r>
            <a:r>
              <a:rPr lang="en-US" sz="4000" b="1" dirty="0"/>
              <a:t>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23408" y="3733800"/>
            <a:ext cx="5216014" cy="914400"/>
          </a:xfrm>
        </p:spPr>
        <p:txBody>
          <a:bodyPr anchor="ctr"/>
          <a:lstStyle/>
          <a:p>
            <a:pPr algn="ctr"/>
            <a:r>
              <a:rPr lang="en-US" dirty="0" smtClean="0"/>
              <a:t>Grammar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不仅</a:t>
            </a:r>
            <a:r>
              <a:rPr lang="en-US" altLang="zh-CN" sz="5400" b="1" dirty="0" smtClean="0">
                <a:solidFill>
                  <a:schemeClr val="accent5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…,</a:t>
            </a: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也</a:t>
            </a:r>
            <a:r>
              <a:rPr lang="en-US" altLang="zh-CN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还</a:t>
            </a:r>
            <a:r>
              <a:rPr lang="en-US" altLang="zh-CN" sz="4800" b="1" dirty="0" smtClean="0">
                <a:solidFill>
                  <a:schemeClr val="accent5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…</a:t>
            </a:r>
            <a:endParaRPr lang="en-US" sz="4000" dirty="0">
              <a:solidFill>
                <a:schemeClr val="accent5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639" y="1483309"/>
            <a:ext cx="10442158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不仅</a:t>
            </a:r>
            <a:r>
              <a:rPr lang="zh-CN" altLang="en-US" sz="4800" dirty="0">
                <a:latin typeface="KaiTi" pitchFamily="49" charset="-122"/>
                <a:ea typeface="KaiTi" pitchFamily="49" charset="-122"/>
              </a:rPr>
              <a:t>喜欢吃</a:t>
            </a:r>
            <a:r>
              <a:rPr lang="zh-CN" altLang="en-US" sz="54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还</a:t>
            </a:r>
            <a:r>
              <a:rPr lang="en-US" altLang="zh-CN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也</a:t>
            </a:r>
            <a:r>
              <a:rPr lang="zh-CN" altLang="en-US" sz="4800" dirty="0" smtClean="0">
                <a:latin typeface="KaiTi" pitchFamily="49" charset="-122"/>
                <a:ea typeface="KaiTi" pitchFamily="49" charset="-122"/>
              </a:rPr>
              <a:t>喜</a:t>
            </a:r>
            <a:r>
              <a:rPr lang="zh-CN" altLang="en-US" sz="4800" dirty="0">
                <a:latin typeface="KaiTi" pitchFamily="49" charset="-122"/>
                <a:ea typeface="KaiTi" pitchFamily="49" charset="-122"/>
              </a:rPr>
              <a:t>欢做饭</a:t>
            </a:r>
            <a:r>
              <a:rPr lang="zh-CN" altLang="en-US" sz="5400" dirty="0" smtClean="0">
                <a:latin typeface="KaiTi" pitchFamily="49" charset="-122"/>
                <a:ea typeface="KaiTi" pitchFamily="49" charset="-122"/>
              </a:rPr>
              <a:t>。</a:t>
            </a:r>
            <a:endParaRPr lang="en-US" sz="5400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2052" name="Picture 4" descr="http://www.clipartguide.com/_named_clipart_images/0511-1011-2419-4455_Red_Haired_Man_Waiting_to_Eat_clipart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653" y="2891009"/>
            <a:ext cx="1570588" cy="2908496"/>
          </a:xfrm>
          <a:prstGeom prst="rect">
            <a:avLst/>
          </a:prstGeom>
          <a:noFill/>
        </p:spPr>
      </p:pic>
      <p:pic>
        <p:nvPicPr>
          <p:cNvPr id="2054" name="Picture 6" descr="http://www.crazywebsite.com/Pg-Free-Clipart-Graphics/Images_Celebrate_Labor_Day_Weekend_Clipart_Photos/Funny_Barbecue_Chef_Clipart_BBQ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489" y="2915627"/>
            <a:ext cx="2162909" cy="28838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4268" y="1485883"/>
            <a:ext cx="2614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 smtClean="0">
                <a:latin typeface="KaiTi" pitchFamily="49" charset="-122"/>
                <a:ea typeface="KaiTi" pitchFamily="49" charset="-122"/>
              </a:rPr>
              <a:t>王先生</a:t>
            </a:r>
            <a:endParaRPr lang="en-US" sz="4800" dirty="0"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01" y="4930126"/>
            <a:ext cx="10442158" cy="1191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400" dirty="0" smtClean="0">
                <a:latin typeface="KaiTi" pitchFamily="49" charset="-122"/>
                <a:ea typeface="KaiTi" pitchFamily="49" charset="-122"/>
              </a:rPr>
              <a:t>她</a:t>
            </a: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不仅</a:t>
            </a:r>
            <a:r>
              <a:rPr lang="zh-CN" altLang="en-US" sz="5400" dirty="0">
                <a:latin typeface="KaiTi" pitchFamily="49" charset="-122"/>
                <a:ea typeface="KaiTi" pitchFamily="49" charset="-122"/>
              </a:rPr>
              <a:t>要接电话</a:t>
            </a:r>
            <a:r>
              <a:rPr lang="zh-CN" altLang="en-US" sz="5400" dirty="0" smtClean="0">
                <a:latin typeface="KaiTi" pitchFamily="49" charset="-122"/>
                <a:ea typeface="KaiTi" pitchFamily="49" charset="-122"/>
              </a:rPr>
              <a:t>，</a:t>
            </a:r>
            <a:r>
              <a:rPr lang="zh-CN" altLang="en-US" sz="5400" b="1" dirty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还</a:t>
            </a:r>
            <a:r>
              <a:rPr lang="zh-CN" altLang="en-US" sz="5400" dirty="0" smtClean="0">
                <a:latin typeface="KaiTi" pitchFamily="49" charset="-122"/>
                <a:ea typeface="KaiTi" pitchFamily="49" charset="-122"/>
              </a:rPr>
              <a:t>要</a:t>
            </a:r>
            <a:r>
              <a:rPr lang="en-US" altLang="zh-CN" sz="5400" dirty="0" smtClean="0">
                <a:latin typeface="KaiTi" pitchFamily="49" charset="-122"/>
                <a:ea typeface="KaiTi" pitchFamily="49" charset="-122"/>
              </a:rPr>
              <a:t>…</a:t>
            </a:r>
            <a:endParaRPr lang="en-US" sz="54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664" y="3964064"/>
            <a:ext cx="11112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今天办公室只有她在，所以她非常忙</a:t>
            </a:r>
            <a:r>
              <a:rPr lang="en-US" altLang="zh-CN" sz="4800" b="1" dirty="0" smtClean="0">
                <a:latin typeface="KaiTi" pitchFamily="49" charset="-122"/>
                <a:ea typeface="KaiTi" pitchFamily="49" charset="-122"/>
              </a:rPr>
              <a:t>,…</a:t>
            </a:r>
            <a:endParaRPr lang="en-US" sz="4800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34822" name="Picture 6" descr="http://2.bp.blogspot.com/-ea60bpkCtRs/T60p-NrkupI/AAAAAAAAAHQ/Cu-rRjEM6co/s1600/11412-Busy-Multi-Tasking-Assistant-Secretary-Woman-Typing-Filing-Organizing-And-Taking-Phone-Calls-Clipart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247" y="1368705"/>
            <a:ext cx="2457997" cy="2277744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37077" y="0"/>
            <a:ext cx="10058402" cy="1219200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不仅</a:t>
            </a:r>
            <a:r>
              <a:rPr lang="en-US" altLang="zh-CN" sz="5400" b="1" dirty="0" smtClean="0">
                <a:solidFill>
                  <a:schemeClr val="accent5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…,</a:t>
            </a: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也</a:t>
            </a:r>
            <a:r>
              <a:rPr lang="en-US" altLang="zh-CN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还</a:t>
            </a:r>
            <a:r>
              <a:rPr lang="en-US" altLang="zh-CN" sz="4800" b="1" dirty="0" smtClean="0">
                <a:solidFill>
                  <a:schemeClr val="accent5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…</a:t>
            </a:r>
            <a:endParaRPr lang="en-US" sz="4000" dirty="0">
              <a:solidFill>
                <a:schemeClr val="accent5"/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29" y="1752600"/>
            <a:ext cx="11541512" cy="4229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latin typeface="Calibri" pitchFamily="34" charset="0"/>
                <a:ea typeface="KaiTi" pitchFamily="49" charset="-122"/>
                <a:cs typeface="Arial" pitchFamily="34" charset="0"/>
              </a:rPr>
              <a:t>    Interview a couple of classmates. Ask them about their summer plans and identify at least two reasons why they reach that decision. </a:t>
            </a:r>
          </a:p>
          <a:p>
            <a:pPr>
              <a:buNone/>
            </a:pPr>
            <a:r>
              <a:rPr lang="en-US" altLang="zh-CN" sz="3600" dirty="0" smtClean="0">
                <a:latin typeface="KaiTi" pitchFamily="49" charset="-122"/>
                <a:ea typeface="KaiTi" pitchFamily="49" charset="-122"/>
              </a:rPr>
              <a:t>A: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你暑假打算做什么？为什么想要</a:t>
            </a:r>
            <a:r>
              <a:rPr lang="en-US" altLang="zh-CN" sz="3600" dirty="0" smtClean="0">
                <a:latin typeface="KaiTi" pitchFamily="49" charset="-122"/>
                <a:ea typeface="KaiTi" pitchFamily="49" charset="-122"/>
              </a:rPr>
              <a:t>…</a:t>
            </a:r>
            <a:r>
              <a:rPr lang="zh-CN" altLang="en-US" sz="3600" dirty="0" smtClean="0">
                <a:latin typeface="KaiTi" pitchFamily="49" charset="-122"/>
                <a:ea typeface="KaiTi" pitchFamily="49" charset="-122"/>
              </a:rPr>
              <a:t>？请给出两个理由。</a:t>
            </a:r>
            <a:endParaRPr lang="en-US" altLang="zh-CN" sz="3600" dirty="0" smtClean="0">
              <a:latin typeface="KaiTi" pitchFamily="49" charset="-122"/>
              <a:ea typeface="KaiTi" pitchFamily="49" charset="-122"/>
            </a:endParaRPr>
          </a:p>
          <a:p>
            <a:pPr>
              <a:buNone/>
            </a:pPr>
            <a:r>
              <a:rPr lang="en-US" sz="3600" dirty="0" smtClean="0">
                <a:latin typeface="KaiTi" pitchFamily="49" charset="-122"/>
                <a:ea typeface="KaiTi" pitchFamily="49" charset="-122"/>
              </a:rPr>
              <a:t>B: …</a:t>
            </a:r>
            <a:endParaRPr 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不仅</a:t>
            </a:r>
            <a:r>
              <a:rPr lang="en-US" altLang="zh-CN" sz="5400" b="1" dirty="0" smtClean="0">
                <a:solidFill>
                  <a:schemeClr val="accent5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…,</a:t>
            </a: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也</a:t>
            </a:r>
            <a:r>
              <a:rPr lang="en-US" altLang="zh-CN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en-US" sz="5400" b="1" dirty="0" smtClean="0">
                <a:solidFill>
                  <a:schemeClr val="accent5"/>
                </a:solidFill>
                <a:latin typeface="KaiTi" pitchFamily="49" charset="-122"/>
                <a:ea typeface="KaiTi" pitchFamily="49" charset="-122"/>
              </a:rPr>
              <a:t>还</a:t>
            </a:r>
            <a:r>
              <a:rPr lang="en-US" altLang="zh-CN" sz="4800" b="1" dirty="0" smtClean="0">
                <a:solidFill>
                  <a:schemeClr val="accent5"/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…</a:t>
            </a:r>
            <a:endParaRPr lang="en-US" sz="4000" dirty="0">
              <a:solidFill>
                <a:schemeClr val="accent5"/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CN" altLang="en-US" sz="4800" b="1" dirty="0" smtClean="0"/>
              <a:t>两个语法点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40" y="1597855"/>
            <a:ext cx="10058400" cy="42291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…,</a:t>
            </a:r>
            <a:r>
              <a:rPr lang="zh-CN" altLang="en-US" sz="4800" b="1" dirty="0" smtClean="0">
                <a:solidFill>
                  <a:schemeClr val="accent5"/>
                </a:solidFill>
                <a:ea typeface="汉鼎简中楷" pitchFamily="49" charset="-122"/>
              </a:rPr>
              <a:t>却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què</a:t>
            </a:r>
            <a:r>
              <a:rPr lang="en-US" altLang="zh-CN" sz="4800" b="1" dirty="0" smtClean="0">
                <a:ea typeface="汉鼎简中楷" pitchFamily="49" charset="-122"/>
              </a:rPr>
              <a:t>…</a:t>
            </a:r>
          </a:p>
          <a:p>
            <a:r>
              <a:rPr lang="zh-CN" altLang="en-US" sz="4800" b="1" dirty="0" smtClean="0">
                <a:solidFill>
                  <a:schemeClr val="accent5"/>
                </a:solidFill>
              </a:rPr>
              <a:t>不仅</a:t>
            </a:r>
            <a:r>
              <a:rPr lang="en-US" altLang="zh-CN" sz="4800" b="1" dirty="0" smtClean="0"/>
              <a:t>…, </a:t>
            </a:r>
            <a:r>
              <a:rPr lang="zh-CN" altLang="en-US" sz="4800" b="1" dirty="0" smtClean="0">
                <a:solidFill>
                  <a:schemeClr val="accent5"/>
                </a:solidFill>
              </a:rPr>
              <a:t>也</a:t>
            </a:r>
            <a:r>
              <a:rPr lang="en-US" altLang="zh-CN" sz="4800" b="1" dirty="0" smtClean="0">
                <a:solidFill>
                  <a:schemeClr val="accent5"/>
                </a:solidFill>
              </a:rPr>
              <a:t>/</a:t>
            </a:r>
            <a:r>
              <a:rPr lang="zh-CN" altLang="en-US" sz="4800" b="1" dirty="0" smtClean="0">
                <a:solidFill>
                  <a:schemeClr val="accent5"/>
                </a:solidFill>
              </a:rPr>
              <a:t>还</a:t>
            </a:r>
            <a:r>
              <a:rPr lang="en-US" altLang="zh-CN" sz="4800" b="1" dirty="0" smtClean="0"/>
              <a:t>…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988234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5400" b="1" dirty="0" smtClean="0">
                <a:ea typeface="汉鼎简中楷" pitchFamily="49" charset="-122"/>
              </a:rPr>
              <a:t>“却”是什么意思？</a:t>
            </a:r>
            <a:endParaRPr lang="en-US" sz="2800" b="1" dirty="0">
              <a:ea typeface="汉鼎简中楷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83" y="2800468"/>
            <a:ext cx="1774223" cy="282660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zh-CN" altLang="en-US" sz="5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但是 </a:t>
            </a:r>
            <a:r>
              <a:rPr lang="zh-CN" altLang="en-US" sz="5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她</a:t>
            </a:r>
            <a:endParaRPr lang="en-US" altLang="zh-CN" sz="5800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pPr marL="0" indent="0" algn="ctr">
              <a:buNone/>
            </a:pPr>
            <a:r>
              <a:rPr lang="zh-CN" altLang="en-US" sz="5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可是 </a:t>
            </a:r>
            <a:r>
              <a:rPr lang="zh-CN" altLang="en-US" sz="5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她</a:t>
            </a:r>
            <a:endParaRPr lang="en-US" altLang="zh-CN" sz="5800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pPr marL="0" indent="0" algn="ctr">
              <a:buNone/>
            </a:pPr>
            <a:r>
              <a:rPr lang="zh-CN" altLang="en-US" sz="5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不过 </a:t>
            </a:r>
            <a:r>
              <a:rPr lang="zh-CN" altLang="en-US" sz="5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她</a:t>
            </a:r>
            <a:endParaRPr lang="en-US" sz="5800" b="1" dirty="0" smtClean="0">
              <a:solidFill>
                <a:srgbClr val="0070C0"/>
              </a:solidFill>
              <a:latin typeface="KaiTi" pitchFamily="49" charset="-122"/>
              <a:ea typeface="KaiTi" pitchFamily="49" charset="-122"/>
            </a:endParaRPr>
          </a:p>
          <a:p>
            <a:pPr marL="0" indent="0" algn="ctr">
              <a:buNone/>
            </a:pPr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8639" y="1510891"/>
            <a:ext cx="132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què</a:t>
            </a:r>
            <a:endParaRPr lang="en-US" sz="2800" dirty="0"/>
          </a:p>
        </p:txBody>
      </p:sp>
      <p:pic>
        <p:nvPicPr>
          <p:cNvPr id="1027" name="Picture 3" descr="C:\Users\chaos\AppData\Local\Microsoft\Windows\Temporary Internet Files\Content.IE5\2SUL9JJ2\MC9003610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8" y="3407721"/>
            <a:ext cx="2774786" cy="31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haos\AppData\Local\Microsoft\Windows\Temporary Internet Files\Content.IE5\2SUL9JJ2\MC90044040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2" y="141053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5734" y="2250831"/>
            <a:ext cx="766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外面下雨，</a:t>
            </a:r>
            <a:r>
              <a:rPr lang="zh-CN" altLang="en-US" sz="4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她</a:t>
            </a:r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却 </a:t>
            </a:r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没有带伞。</a:t>
            </a:r>
            <a:endParaRPr lang="en-US" sz="4800" b="1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87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717452" y="1717572"/>
            <a:ext cx="3083733" cy="4420407"/>
            <a:chOff x="717452" y="1717572"/>
            <a:chExt cx="3083733" cy="4420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52" y="1717572"/>
              <a:ext cx="3083733" cy="39587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17452" y="5676314"/>
              <a:ext cx="30837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hlinkClick r:id="rId3"/>
                </a:rPr>
                <a:t>http://siliconangle.com/files/2012/07/Yahoo-CEO-Marissa-Mayer.jpeg</a:t>
              </a:r>
              <a:endParaRPr lang="en-US" sz="1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7" b="35037"/>
          <a:stretch/>
        </p:blipFill>
        <p:spPr>
          <a:xfrm>
            <a:off x="826495" y="5085346"/>
            <a:ext cx="1819390" cy="509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5570" y="1927267"/>
            <a:ext cx="7666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Marissa Mayer</a:t>
            </a:r>
            <a:r>
              <a:rPr lang="zh-CN" altLang="en-US" sz="4800" b="1" dirty="0">
                <a:latin typeface="KaiTi" pitchFamily="49" charset="-122"/>
                <a:ea typeface="KaiTi" pitchFamily="49" charset="-122"/>
              </a:rPr>
              <a:t>年纪</a:t>
            </a:r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轻轻的， </a:t>
            </a:r>
            <a:endParaRPr lang="en-US" altLang="zh-CN" sz="4800" b="1" dirty="0" smtClean="0">
              <a:latin typeface="KaiTi" pitchFamily="49" charset="-122"/>
              <a:ea typeface="KaiTi" pitchFamily="49" charset="-122"/>
            </a:endParaRPr>
          </a:p>
          <a:p>
            <a:r>
              <a:rPr lang="zh-CN" altLang="en-US" sz="4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却 </a:t>
            </a:r>
            <a:r>
              <a:rPr lang="zh-CN" altLang="en-US" sz="4800" b="1" dirty="0">
                <a:latin typeface="KaiTi" pitchFamily="49" charset="-122"/>
                <a:ea typeface="KaiTi" pitchFamily="49" charset="-122"/>
              </a:rPr>
              <a:t>已</a:t>
            </a:r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经当上</a:t>
            </a:r>
            <a:r>
              <a:rPr lang="en-US" altLang="zh-CN" sz="4800" b="1" dirty="0" smtClean="0">
                <a:latin typeface="KaiTi" pitchFamily="49" charset="-122"/>
                <a:ea typeface="KaiTi" pitchFamily="49" charset="-122"/>
              </a:rPr>
              <a:t>Yahoo</a:t>
            </a:r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的总裁。</a:t>
            </a:r>
            <a:endParaRPr lang="en-US" sz="4800" b="1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3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99718" y="385962"/>
            <a:ext cx="4401425" cy="3166625"/>
            <a:chOff x="346993" y="1740174"/>
            <a:chExt cx="6096000" cy="37172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99" y="1740174"/>
              <a:ext cx="2802636" cy="329073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46993" y="5057316"/>
              <a:ext cx="6096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hlinkClick r:id="rId3"/>
                </a:rPr>
                <a:t>http://www.gazette.net/storyimage/PN/20110817/NEWS/708179647/EP/1/1/EP-708179647.jpg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2975" y="907288"/>
            <a:ext cx="766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他</a:t>
            </a:r>
            <a:r>
              <a:rPr lang="zh-CN" altLang="en-US" sz="4800" b="1" dirty="0">
                <a:latin typeface="KaiTi" pitchFamily="49" charset="-122"/>
                <a:ea typeface="KaiTi" pitchFamily="49" charset="-122"/>
              </a:rPr>
              <a:t>年纪很大</a:t>
            </a:r>
            <a:r>
              <a:rPr lang="en-US" altLang="zh-CN" sz="4800" b="1" dirty="0" smtClean="0">
                <a:latin typeface="KaiTi" pitchFamily="49" charset="-122"/>
                <a:ea typeface="KaiTi" pitchFamily="49" charset="-122"/>
              </a:rPr>
              <a:t>,</a:t>
            </a:r>
            <a:r>
              <a:rPr lang="zh-CN" altLang="en-US" sz="4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跑步</a:t>
            </a:r>
            <a:r>
              <a:rPr lang="zh-CN" altLang="en-US" sz="4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却 </a:t>
            </a:r>
            <a:r>
              <a:rPr lang="en-US" altLang="zh-CN" sz="4800" b="1" dirty="0" smtClean="0">
                <a:latin typeface="KaiTi" pitchFamily="49" charset="-122"/>
                <a:ea typeface="KaiTi" pitchFamily="49" charset="-122"/>
              </a:rPr>
              <a:t>…</a:t>
            </a:r>
            <a:endParaRPr lang="en-US" sz="4800" b="1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019" y="385962"/>
            <a:ext cx="132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zh-CN" alt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岁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5" name="Group 9"/>
          <p:cNvGrpSpPr/>
          <p:nvPr/>
        </p:nvGrpSpPr>
        <p:grpSpPr>
          <a:xfrm>
            <a:off x="499718" y="3783294"/>
            <a:ext cx="4281268" cy="3074706"/>
            <a:chOff x="499718" y="3783294"/>
            <a:chExt cx="4281268" cy="30747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19" y="3783294"/>
              <a:ext cx="2128882" cy="290947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9718" y="6457890"/>
              <a:ext cx="42812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5"/>
                </a:rPr>
                <a:t>http://www.toptenz.net/top-10-shortest-nba-players.php?wpst=1</a:t>
              </a:r>
              <a:endParaRPr lang="en-US" sz="1000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896399" y="4360127"/>
            <a:ext cx="1255786" cy="1159727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93865" y="4688857"/>
            <a:ext cx="766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他</a:t>
            </a:r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个子</a:t>
            </a:r>
            <a:r>
              <a:rPr lang="en-US" altLang="zh-CN" sz="4800" b="1" dirty="0" smtClean="0">
                <a:latin typeface="KaiTi" pitchFamily="49" charset="-122"/>
                <a:ea typeface="KaiTi" pitchFamily="49" charset="-122"/>
              </a:rPr>
              <a:t>…,</a:t>
            </a:r>
            <a:r>
              <a:rPr lang="zh-CN" altLang="en-US" sz="4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打篮球</a:t>
            </a:r>
            <a:r>
              <a:rPr lang="zh-CN" altLang="en-US" sz="4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却 </a:t>
            </a:r>
            <a:r>
              <a:rPr lang="en-US" altLang="zh-CN" sz="4800" b="1" dirty="0" smtClean="0">
                <a:latin typeface="KaiTi" pitchFamily="49" charset="-122"/>
                <a:ea typeface="KaiTi" pitchFamily="49" charset="-122"/>
              </a:rPr>
              <a:t>…</a:t>
            </a:r>
            <a:endParaRPr lang="en-US" sz="4800" b="1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91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C:\Users\Holy Cross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2" y="1101169"/>
            <a:ext cx="3750089" cy="33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chaos\AppData\Local\Microsoft\Windows\Temporary Internet Files\Content.IE5\2SUL9JJ2\MP9004422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16" y="1101169"/>
            <a:ext cx="4366018" cy="28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8094" y="1459969"/>
            <a:ext cx="1109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却</a:t>
            </a:r>
            <a:endParaRPr lang="en-US" sz="7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1042" y="494092"/>
            <a:ext cx="1405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22 </a:t>
            </a:r>
            <a:r>
              <a:rPr lang="zh-CN" altLang="en-US" sz="3200" b="1" dirty="0" smtClean="0">
                <a:latin typeface="Arial" pitchFamily="34" charset="0"/>
                <a:cs typeface="Arial" pitchFamily="34" charset="0"/>
              </a:rPr>
              <a:t>岁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69569" y="516116"/>
            <a:ext cx="1778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zh-CN" altLang="en-US" sz="3200" b="1" dirty="0" smtClean="0">
                <a:latin typeface="Arial" pitchFamily="34" charset="0"/>
                <a:cs typeface="Arial" pitchFamily="34" charset="0"/>
              </a:rPr>
              <a:t>个孩子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76457" y="4944029"/>
            <a:ext cx="7666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她</a:t>
            </a:r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才</a:t>
            </a:r>
            <a:r>
              <a:rPr lang="en-US" altLang="zh-CN" sz="4800" b="1" dirty="0" smtClean="0">
                <a:latin typeface="KaiTi" pitchFamily="49" charset="-122"/>
                <a:ea typeface="KaiTi" pitchFamily="49" charset="-122"/>
              </a:rPr>
              <a:t>…,</a:t>
            </a:r>
            <a:r>
              <a:rPr lang="zh-CN" altLang="en-US" sz="4800" b="1" dirty="0" smtClean="0">
                <a:latin typeface="KaiTi" pitchFamily="49" charset="-122"/>
                <a:ea typeface="KaiTi" pitchFamily="49" charset="-122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却 </a:t>
            </a:r>
            <a:r>
              <a:rPr lang="en-US" altLang="zh-CN" sz="4800" b="1" dirty="0" smtClean="0">
                <a:latin typeface="KaiTi" pitchFamily="49" charset="-122"/>
                <a:ea typeface="KaiTi" pitchFamily="49" charset="-122"/>
              </a:rPr>
              <a:t>…</a:t>
            </a:r>
            <a:endParaRPr lang="en-US" sz="4800" b="1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802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21483" y="845233"/>
            <a:ext cx="10058400" cy="1018736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zh-CN" altLang="en-US" sz="4800" b="1" dirty="0" smtClean="0">
                <a:latin typeface="+mj-ea"/>
                <a:ea typeface="+mj-ea"/>
              </a:rPr>
              <a:t>今</a:t>
            </a:r>
            <a:r>
              <a:rPr lang="zh-CN" altLang="en-US" sz="4800" b="1" dirty="0">
                <a:latin typeface="+mj-ea"/>
                <a:ea typeface="+mj-ea"/>
              </a:rPr>
              <a:t>天</a:t>
            </a:r>
            <a:r>
              <a:rPr lang="zh-CN" altLang="en-US" sz="4800" b="1" dirty="0" smtClean="0">
                <a:latin typeface="+mj-ea"/>
                <a:ea typeface="+mj-ea"/>
              </a:rPr>
              <a:t>上午        ，下午 </a:t>
            </a:r>
            <a:r>
              <a:rPr lang="zh-CN" altLang="en-US" sz="4800" b="1" dirty="0" smtClean="0">
                <a:solidFill>
                  <a:srgbClr val="FF0000"/>
                </a:solidFill>
                <a:latin typeface="+mj-ea"/>
                <a:ea typeface="+mj-ea"/>
              </a:rPr>
              <a:t>却</a:t>
            </a:r>
            <a:endParaRPr lang="en-US" altLang="zh-CN" sz="48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4800" b="1" dirty="0" smtClean="0">
                <a:latin typeface="+mj-ea"/>
                <a:ea typeface="+mj-ea"/>
              </a:rPr>
              <a:t>                                                                </a:t>
            </a:r>
            <a:endParaRPr lang="en-US" altLang="zh-CN" sz="48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sz="4800" b="1" dirty="0" smtClean="0">
              <a:latin typeface="+mj-ea"/>
              <a:ea typeface="+mj-ea"/>
            </a:endParaRPr>
          </a:p>
          <a:p>
            <a:pPr marL="0" indent="0">
              <a:buFont typeface="Arial" charset="0"/>
              <a:buNone/>
            </a:pPr>
            <a:endParaRPr lang="en-US" sz="4800" b="1" dirty="0" smtClean="0">
              <a:latin typeface="+mj-ea"/>
              <a:ea typeface="+mj-ea"/>
            </a:endParaRPr>
          </a:p>
        </p:txBody>
      </p:sp>
      <p:pic>
        <p:nvPicPr>
          <p:cNvPr id="4100" name="Picture 2" descr="C:\Users\Holy Cross\Desktop\sunn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48" y="2064636"/>
            <a:ext cx="236268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Holy Cross\Desktop\rainning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00" y="2064636"/>
            <a:ext cx="3086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21483" y="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ea typeface="汉鼎简中楷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0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11200" y="1524000"/>
            <a:ext cx="10972800" cy="1143000"/>
          </a:xfrm>
        </p:spPr>
        <p:txBody>
          <a:bodyPr/>
          <a:lstStyle/>
          <a:p>
            <a:r>
              <a:rPr lang="en-US" dirty="0" smtClean="0"/>
              <a:t>                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42912" y="793595"/>
            <a:ext cx="10058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800" b="1" dirty="0" smtClean="0">
                <a:latin typeface="+mj-ea"/>
                <a:ea typeface="+mj-ea"/>
              </a:rPr>
              <a:t>两年</a:t>
            </a:r>
            <a:r>
              <a:rPr lang="zh-CN" altLang="en-US" sz="4800" b="1" dirty="0">
                <a:latin typeface="+mj-ea"/>
                <a:ea typeface="+mj-ea"/>
              </a:rPr>
              <a:t>以前</a:t>
            </a:r>
            <a:r>
              <a:rPr lang="zh-CN" altLang="en-US" sz="4800" b="1" dirty="0" smtClean="0">
                <a:latin typeface="+mj-ea"/>
                <a:ea typeface="+mj-ea"/>
              </a:rPr>
              <a:t>         ，现在</a:t>
            </a:r>
            <a:r>
              <a:rPr lang="zh-CN" altLang="en-US" sz="4800" b="1" dirty="0" smtClean="0">
                <a:solidFill>
                  <a:schemeClr val="accent5"/>
                </a:solidFill>
                <a:latin typeface="+mj-ea"/>
                <a:ea typeface="+mj-ea"/>
              </a:rPr>
              <a:t>却</a:t>
            </a:r>
            <a:r>
              <a:rPr lang="zh-CN" altLang="en-US" sz="4800" b="1" dirty="0" smtClean="0">
                <a:latin typeface="+mj-ea"/>
                <a:ea typeface="+mj-ea"/>
              </a:rPr>
              <a:t>                                                                                </a:t>
            </a:r>
            <a:endParaRPr lang="en-US" altLang="zh-CN" sz="48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4800" b="1" dirty="0">
                <a:latin typeface="+mj-ea"/>
                <a:ea typeface="+mj-ea"/>
              </a:rPr>
              <a:t> </a:t>
            </a:r>
            <a:r>
              <a:rPr lang="en-US" altLang="zh-CN" sz="4800" b="1" dirty="0" smtClean="0">
                <a:latin typeface="+mj-ea"/>
                <a:ea typeface="+mj-ea"/>
              </a:rPr>
              <a:t>                                         </a:t>
            </a:r>
            <a:r>
              <a:rPr lang="zh-CN" altLang="en-US" sz="4800" b="1" dirty="0" smtClean="0">
                <a:latin typeface="+mj-ea"/>
                <a:ea typeface="+mj-ea"/>
              </a:rPr>
              <a:t>                       </a:t>
            </a:r>
            <a:endParaRPr lang="en-US" sz="4800" b="1" dirty="0" smtClean="0">
              <a:latin typeface="+mj-ea"/>
              <a:ea typeface="+mj-ea"/>
            </a:endParaRPr>
          </a:p>
        </p:txBody>
      </p:sp>
      <p:pic>
        <p:nvPicPr>
          <p:cNvPr id="5124" name="Picture 2" descr="C:\Users\Holy Cross\Desktop\tree&amp;fru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33" y="1848192"/>
            <a:ext cx="3338008" cy="29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oly Cross\Desktop\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67" y="1778925"/>
            <a:ext cx="2407013" cy="29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3263" y="1547447"/>
            <a:ext cx="10128737" cy="184286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latin typeface="KaiTi" pitchFamily="49" charset="-122"/>
                <a:ea typeface="KaiTi" pitchFamily="49" charset="-122"/>
              </a:rPr>
              <a:t>不仅</a:t>
            </a:r>
            <a:r>
              <a:rPr lang="en-US" altLang="zh-CN" sz="4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…,</a:t>
            </a:r>
            <a:r>
              <a:rPr lang="zh-CN" altLang="en-US" sz="6000" b="1" dirty="0" smtClean="0">
                <a:latin typeface="KaiTi" pitchFamily="49" charset="-122"/>
                <a:ea typeface="KaiTi" pitchFamily="49" charset="-122"/>
              </a:rPr>
              <a:t>也</a:t>
            </a:r>
            <a:r>
              <a:rPr lang="en-US" altLang="zh-CN" sz="6000" b="1" dirty="0" smtClean="0">
                <a:latin typeface="KaiTi" pitchFamily="49" charset="-122"/>
                <a:ea typeface="KaiTi" pitchFamily="49" charset="-122"/>
              </a:rPr>
              <a:t>/</a:t>
            </a:r>
            <a:r>
              <a:rPr lang="zh-CN" altLang="en-US" sz="6000" b="1" dirty="0" smtClean="0">
                <a:latin typeface="KaiTi" pitchFamily="49" charset="-122"/>
                <a:ea typeface="KaiTi" pitchFamily="49" charset="-122"/>
              </a:rPr>
              <a:t>还</a:t>
            </a:r>
            <a:r>
              <a:rPr lang="en-US" altLang="zh-CN" sz="53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KaiTi" pitchFamily="49" charset="-122"/>
                <a:cs typeface="Arial" pitchFamily="34" charset="0"/>
              </a:rPr>
              <a:t>…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4">
      <a:majorFont>
        <a:latin typeface="Segoe Print"/>
        <a:ea typeface="楷体"/>
        <a:cs typeface=""/>
      </a:majorFont>
      <a:minorFont>
        <a:latin typeface="Segoe Print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243</Words>
  <Application>Microsoft Macintosh PowerPoint</Application>
  <PresentationFormat>Custom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TS103431377</vt:lpstr>
      <vt:lpstr>Day 2 Activity 4</vt:lpstr>
      <vt:lpstr>两个语法点</vt:lpstr>
      <vt:lpstr>“却”是什么意思？</vt:lpstr>
      <vt:lpstr>PowerPoint Presentation</vt:lpstr>
      <vt:lpstr>PowerPoint Presentation</vt:lpstr>
      <vt:lpstr>PowerPoint Presentation</vt:lpstr>
      <vt:lpstr>PowerPoint Presentation</vt:lpstr>
      <vt:lpstr>                 </vt:lpstr>
      <vt:lpstr>不仅…,也/还…</vt:lpstr>
      <vt:lpstr>不仅…,也/还…</vt:lpstr>
      <vt:lpstr>不仅…,也/还…</vt:lpstr>
      <vt:lpstr>不仅…,也/还…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2013-07-19T13:30:13Z</dcterms:created>
  <dcterms:modified xsi:type="dcterms:W3CDTF">2013-11-21T04:29:23Z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